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256" r:id="rId2"/>
    <p:sldId id="257" r:id="rId3"/>
    <p:sldId id="259" r:id="rId4"/>
    <p:sldId id="279" r:id="rId5"/>
    <p:sldId id="280" r:id="rId6"/>
    <p:sldId id="276" r:id="rId7"/>
    <p:sldId id="277" r:id="rId8"/>
    <p:sldId id="278" r:id="rId9"/>
    <p:sldId id="261" r:id="rId10"/>
    <p:sldId id="264" r:id="rId11"/>
    <p:sldId id="265" r:id="rId12"/>
    <p:sldId id="266" r:id="rId13"/>
    <p:sldId id="263" r:id="rId1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04" autoAdjust="0"/>
    <p:restoredTop sz="94660"/>
  </p:normalViewPr>
  <p:slideViewPr>
    <p:cSldViewPr>
      <p:cViewPr varScale="1">
        <p:scale>
          <a:sx n="85" d="100"/>
          <a:sy n="85" d="100"/>
        </p:scale>
        <p:origin x="1008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691807467658421"/>
          <c:y val="5.7735183059221144E-2"/>
          <c:w val="0.78935377854191058"/>
          <c:h val="0.6495956083995493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COLONIA DE FERIAS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Plan1!$A$2:$A$7</c:f>
              <c:strCache>
                <c:ptCount val="6"/>
                <c:pt idx="0">
                  <c:v>PREFERENCIA CATEG HOSPEDAGEM</c:v>
                </c:pt>
                <c:pt idx="1">
                  <c:v>FREQUENCIA PUBLICO FAMILIA</c:v>
                </c:pt>
                <c:pt idx="2">
                  <c:v>FREQUENCIA PUBLICO SOLTEIRO</c:v>
                </c:pt>
                <c:pt idx="3">
                  <c:v>FREQUENCIA PUBLICO CASAL</c:v>
                </c:pt>
                <c:pt idx="4">
                  <c:v>CUSTO MEDIO PAGO POR PESSOA</c:v>
                </c:pt>
                <c:pt idx="5">
                  <c:v>%  DE LUCRO S/ VENDAS </c:v>
                </c:pt>
              </c:strCache>
            </c:strRef>
          </c:cat>
          <c:val>
            <c:numRef>
              <c:f>Plan1!$B$2:$B$7</c:f>
              <c:numCache>
                <c:formatCode>General</c:formatCode>
                <c:ptCount val="6"/>
                <c:pt idx="0">
                  <c:v>30</c:v>
                </c:pt>
                <c:pt idx="1">
                  <c:v>60</c:v>
                </c:pt>
                <c:pt idx="2">
                  <c:v>5</c:v>
                </c:pt>
                <c:pt idx="3">
                  <c:v>20</c:v>
                </c:pt>
                <c:pt idx="4">
                  <c:v>120</c:v>
                </c:pt>
                <c:pt idx="5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65A-402E-998D-39EE2D34CEFD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POUSADAS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Plan1!$A$2:$A$7</c:f>
              <c:strCache>
                <c:ptCount val="6"/>
                <c:pt idx="0">
                  <c:v>PREFERENCIA CATEG HOSPEDAGEM</c:v>
                </c:pt>
                <c:pt idx="1">
                  <c:v>FREQUENCIA PUBLICO FAMILIA</c:v>
                </c:pt>
                <c:pt idx="2">
                  <c:v>FREQUENCIA PUBLICO SOLTEIRO</c:v>
                </c:pt>
                <c:pt idx="3">
                  <c:v>FREQUENCIA PUBLICO CASAL</c:v>
                </c:pt>
                <c:pt idx="4">
                  <c:v>CUSTO MEDIO PAGO POR PESSOA</c:v>
                </c:pt>
                <c:pt idx="5">
                  <c:v>%  DE LUCRO S/ VENDAS </c:v>
                </c:pt>
              </c:strCache>
            </c:strRef>
          </c:cat>
          <c:val>
            <c:numRef>
              <c:f>Plan1!$C$2:$C$7</c:f>
              <c:numCache>
                <c:formatCode>General</c:formatCode>
                <c:ptCount val="6"/>
                <c:pt idx="0">
                  <c:v>50</c:v>
                </c:pt>
                <c:pt idx="1">
                  <c:v>30</c:v>
                </c:pt>
                <c:pt idx="2">
                  <c:v>20</c:v>
                </c:pt>
                <c:pt idx="3">
                  <c:v>50</c:v>
                </c:pt>
                <c:pt idx="4">
                  <c:v>120</c:v>
                </c:pt>
                <c:pt idx="5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65A-402E-998D-39EE2D34CEFD}"/>
            </c:ext>
          </c:extLst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HOTEIS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invertIfNegative val="0"/>
          <c:cat>
            <c:strRef>
              <c:f>Plan1!$A$2:$A$7</c:f>
              <c:strCache>
                <c:ptCount val="6"/>
                <c:pt idx="0">
                  <c:v>PREFERENCIA CATEG HOSPEDAGEM</c:v>
                </c:pt>
                <c:pt idx="1">
                  <c:v>FREQUENCIA PUBLICO FAMILIA</c:v>
                </c:pt>
                <c:pt idx="2">
                  <c:v>FREQUENCIA PUBLICO SOLTEIRO</c:v>
                </c:pt>
                <c:pt idx="3">
                  <c:v>FREQUENCIA PUBLICO CASAL</c:v>
                </c:pt>
                <c:pt idx="4">
                  <c:v>CUSTO MEDIO PAGO POR PESSOA</c:v>
                </c:pt>
                <c:pt idx="5">
                  <c:v>%  DE LUCRO S/ VENDAS </c:v>
                </c:pt>
              </c:strCache>
            </c:strRef>
          </c:cat>
          <c:val>
            <c:numRef>
              <c:f>Plan1!$D$2:$D$7</c:f>
              <c:numCache>
                <c:formatCode>General</c:formatCode>
                <c:ptCount val="6"/>
                <c:pt idx="0">
                  <c:v>20</c:v>
                </c:pt>
                <c:pt idx="1">
                  <c:v>10</c:v>
                </c:pt>
                <c:pt idx="2">
                  <c:v>75</c:v>
                </c:pt>
                <c:pt idx="3">
                  <c:v>30</c:v>
                </c:pt>
                <c:pt idx="4">
                  <c:v>145</c:v>
                </c:pt>
                <c:pt idx="5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65A-402E-998D-39EE2D34CE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820544"/>
        <c:axId val="21822080"/>
      </c:barChart>
      <c:catAx>
        <c:axId val="218205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pt-BR"/>
          </a:p>
        </c:txPr>
        <c:crossAx val="21822080"/>
        <c:crosses val="autoZero"/>
        <c:auto val="1"/>
        <c:lblAlgn val="ctr"/>
        <c:lblOffset val="100"/>
        <c:noMultiLvlLbl val="0"/>
      </c:catAx>
      <c:valAx>
        <c:axId val="218220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82054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ln>
            <a:solidFill>
              <a:srgbClr val="FFFFFF">
                <a:alpha val="2745"/>
              </a:srgbClr>
            </a:solidFill>
            <a:prstDash val="solid"/>
          </a:ln>
        </c:spPr>
        <c:txPr>
          <a:bodyPr/>
          <a:lstStyle/>
          <a:p>
            <a:pPr rtl="0">
              <a:defRPr sz="1050"/>
            </a:pPr>
            <a:endParaRPr lang="pt-BR"/>
          </a:p>
        </c:txPr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989F5E-C9E7-4211-B6D3-54E5769EBA1D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38DFE239-A20E-4281-AF47-1E0D34227C9E}">
      <dgm:prSet phldrT="[Texto]"/>
      <dgm:spPr>
        <a:solidFill>
          <a:srgbClr val="FF0000"/>
        </a:solidFill>
        <a:ln>
          <a:solidFill>
            <a:schemeClr val="bg1"/>
          </a:solidFill>
        </a:ln>
      </dgm:spPr>
      <dgm:t>
        <a:bodyPr/>
        <a:lstStyle/>
        <a:p>
          <a:r>
            <a:rPr lang="en-US" dirty="0"/>
            <a:t>Central de </a:t>
          </a:r>
          <a:r>
            <a:rPr lang="en-US" dirty="0" err="1"/>
            <a:t>Reservas</a:t>
          </a:r>
          <a:r>
            <a:rPr lang="en-US" dirty="0"/>
            <a:t>  e Area Comercial </a:t>
          </a:r>
          <a:r>
            <a:rPr lang="en-US" dirty="0" err="1"/>
            <a:t>Franquiado</a:t>
          </a:r>
          <a:r>
            <a:rPr lang="en-US" dirty="0"/>
            <a:t> </a:t>
          </a:r>
          <a:endParaRPr lang="pt-BR" dirty="0"/>
        </a:p>
      </dgm:t>
    </dgm:pt>
    <dgm:pt modelId="{F43464D3-13F7-458C-BD72-5EA177A83F17}" type="parTrans" cxnId="{5CFF3400-38F4-45A6-8924-DE89B7A1BFC7}">
      <dgm:prSet/>
      <dgm:spPr/>
      <dgm:t>
        <a:bodyPr/>
        <a:lstStyle/>
        <a:p>
          <a:endParaRPr lang="pt-BR"/>
        </a:p>
      </dgm:t>
    </dgm:pt>
    <dgm:pt modelId="{948D3CB8-0B44-40D6-AA1D-AF8A614C271A}" type="sibTrans" cxnId="{5CFF3400-38F4-45A6-8924-DE89B7A1BFC7}">
      <dgm:prSet/>
      <dgm:spPr/>
      <dgm:t>
        <a:bodyPr/>
        <a:lstStyle/>
        <a:p>
          <a:endParaRPr lang="pt-BR"/>
        </a:p>
      </dgm:t>
    </dgm:pt>
    <dgm:pt modelId="{9D54CD44-595B-4CB3-8107-33A6413116EA}">
      <dgm:prSet phldrT="[Texto]"/>
      <dgm:spPr>
        <a:ln>
          <a:solidFill>
            <a:schemeClr val="bg1"/>
          </a:solidFill>
        </a:ln>
      </dgm:spPr>
      <dgm:t>
        <a:bodyPr/>
        <a:lstStyle/>
        <a:p>
          <a:r>
            <a:rPr lang="en-US" dirty="0"/>
            <a:t>SEDE</a:t>
          </a:r>
        </a:p>
        <a:p>
          <a:r>
            <a:rPr lang="en-US" dirty="0"/>
            <a:t>Central de </a:t>
          </a:r>
          <a:r>
            <a:rPr lang="en-US" dirty="0" err="1"/>
            <a:t>Reservas</a:t>
          </a:r>
          <a:r>
            <a:rPr lang="en-US" dirty="0"/>
            <a:t> e SAC</a:t>
          </a:r>
        </a:p>
        <a:p>
          <a:r>
            <a:rPr lang="en-US" dirty="0"/>
            <a:t>Club de ferias</a:t>
          </a:r>
          <a:endParaRPr lang="pt-BR" dirty="0"/>
        </a:p>
      </dgm:t>
    </dgm:pt>
    <dgm:pt modelId="{5CCD85A6-88EE-43C3-BB3C-D18B6035B315}" type="parTrans" cxnId="{10967BE6-635E-417D-B390-3E3A8C7F5A34}">
      <dgm:prSet/>
      <dgm:spPr>
        <a:ln w="38100">
          <a:solidFill>
            <a:schemeClr val="tx1"/>
          </a:solidFill>
        </a:ln>
      </dgm:spPr>
      <dgm:t>
        <a:bodyPr/>
        <a:lstStyle/>
        <a:p>
          <a:endParaRPr lang="pt-BR"/>
        </a:p>
      </dgm:t>
    </dgm:pt>
    <dgm:pt modelId="{20742CA2-B11F-4883-A054-3750323BBC80}" type="sibTrans" cxnId="{10967BE6-635E-417D-B390-3E3A8C7F5A34}">
      <dgm:prSet/>
      <dgm:spPr/>
      <dgm:t>
        <a:bodyPr/>
        <a:lstStyle/>
        <a:p>
          <a:endParaRPr lang="pt-BR"/>
        </a:p>
      </dgm:t>
    </dgm:pt>
    <dgm:pt modelId="{C1EF7D2E-36F8-42EB-BE8C-59AE9750B079}">
      <dgm:prSet phldrT="[Texto]"/>
      <dgm:spPr>
        <a:solidFill>
          <a:srgbClr val="FF0000"/>
        </a:solidFill>
        <a:ln>
          <a:solidFill>
            <a:schemeClr val="bg1"/>
          </a:solidFill>
        </a:ln>
      </dgm:spPr>
      <dgm:t>
        <a:bodyPr/>
        <a:lstStyle/>
        <a:p>
          <a:r>
            <a:rPr lang="en-US" dirty="0"/>
            <a:t>Interior de </a:t>
          </a:r>
        </a:p>
        <a:p>
          <a:r>
            <a:rPr lang="en-US" dirty="0"/>
            <a:t>São Paulo</a:t>
          </a:r>
          <a:endParaRPr lang="pt-BR" dirty="0"/>
        </a:p>
      </dgm:t>
    </dgm:pt>
    <dgm:pt modelId="{F7178001-6848-48A3-BC67-C6FBB6676A98}" type="parTrans" cxnId="{3F78EA51-A8AF-4809-8D09-B8A5FB7E59F3}">
      <dgm:prSet/>
      <dgm:spPr>
        <a:ln w="38100">
          <a:solidFill>
            <a:schemeClr val="tx1"/>
          </a:solidFill>
        </a:ln>
      </dgm:spPr>
      <dgm:t>
        <a:bodyPr/>
        <a:lstStyle/>
        <a:p>
          <a:endParaRPr lang="pt-BR"/>
        </a:p>
      </dgm:t>
    </dgm:pt>
    <dgm:pt modelId="{80DFB690-BC0E-4231-827D-8D66F82575A8}" type="sibTrans" cxnId="{3F78EA51-A8AF-4809-8D09-B8A5FB7E59F3}">
      <dgm:prSet/>
      <dgm:spPr/>
      <dgm:t>
        <a:bodyPr/>
        <a:lstStyle/>
        <a:p>
          <a:endParaRPr lang="pt-BR"/>
        </a:p>
      </dgm:t>
    </dgm:pt>
    <dgm:pt modelId="{FBD9BB48-A175-416C-9AF6-99E94CA6AACA}" type="pres">
      <dgm:prSet presAssocID="{F4989F5E-C9E7-4211-B6D3-54E5769EBA1D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C2645E5C-5DEF-4B8E-A59D-D1C6ABCA3A94}" type="pres">
      <dgm:prSet presAssocID="{38DFE239-A20E-4281-AF47-1E0D34227C9E}" presName="singleCycle" presStyleCnt="0"/>
      <dgm:spPr/>
    </dgm:pt>
    <dgm:pt modelId="{F35887FA-2859-4554-8B7D-D18EEB56A61F}" type="pres">
      <dgm:prSet presAssocID="{38DFE239-A20E-4281-AF47-1E0D34227C9E}" presName="singleCenter" presStyleLbl="node1" presStyleIdx="0" presStyleCnt="3" custScaleX="122345">
        <dgm:presLayoutVars>
          <dgm:chMax val="7"/>
          <dgm:chPref val="7"/>
        </dgm:presLayoutVars>
      </dgm:prSet>
      <dgm:spPr/>
    </dgm:pt>
    <dgm:pt modelId="{B2E87B8E-FF24-4E4A-89FC-5624626B91AF}" type="pres">
      <dgm:prSet presAssocID="{5CCD85A6-88EE-43C3-BB3C-D18B6035B315}" presName="Name56" presStyleLbl="parChTrans1D2" presStyleIdx="0" presStyleCnt="2"/>
      <dgm:spPr/>
    </dgm:pt>
    <dgm:pt modelId="{780A0A62-6F7B-4B5A-BCB6-9F01D3CB8A3F}" type="pres">
      <dgm:prSet presAssocID="{9D54CD44-595B-4CB3-8107-33A6413116EA}" presName="text0" presStyleLbl="node1" presStyleIdx="1" presStyleCnt="3" custScaleX="228256" custRadScaleRad="77650">
        <dgm:presLayoutVars>
          <dgm:bulletEnabled val="1"/>
        </dgm:presLayoutVars>
      </dgm:prSet>
      <dgm:spPr/>
    </dgm:pt>
    <dgm:pt modelId="{A0B9FD7C-9F25-4147-B025-31D8BD082BA9}" type="pres">
      <dgm:prSet presAssocID="{F7178001-6848-48A3-BC67-C6FBB6676A98}" presName="Name56" presStyleLbl="parChTrans1D2" presStyleIdx="1" presStyleCnt="2"/>
      <dgm:spPr/>
    </dgm:pt>
    <dgm:pt modelId="{BD11ECA1-9A67-4074-BC59-ED7BBC43644A}" type="pres">
      <dgm:prSet presAssocID="{C1EF7D2E-36F8-42EB-BE8C-59AE9750B079}" presName="text0" presStyleLbl="node1" presStyleIdx="2" presStyleCnt="3" custScaleX="303795" custScaleY="89807">
        <dgm:presLayoutVars>
          <dgm:bulletEnabled val="1"/>
        </dgm:presLayoutVars>
      </dgm:prSet>
      <dgm:spPr/>
    </dgm:pt>
  </dgm:ptLst>
  <dgm:cxnLst>
    <dgm:cxn modelId="{5CFF3400-38F4-45A6-8924-DE89B7A1BFC7}" srcId="{F4989F5E-C9E7-4211-B6D3-54E5769EBA1D}" destId="{38DFE239-A20E-4281-AF47-1E0D34227C9E}" srcOrd="0" destOrd="0" parTransId="{F43464D3-13F7-458C-BD72-5EA177A83F17}" sibTransId="{948D3CB8-0B44-40D6-AA1D-AF8A614C271A}"/>
    <dgm:cxn modelId="{2BA8C82D-0759-424E-9A75-0E2EFEF962AB}" type="presOf" srcId="{F4989F5E-C9E7-4211-B6D3-54E5769EBA1D}" destId="{FBD9BB48-A175-416C-9AF6-99E94CA6AACA}" srcOrd="0" destOrd="0" presId="urn:microsoft.com/office/officeart/2008/layout/RadialCluster"/>
    <dgm:cxn modelId="{58707630-43C9-46DC-8B17-099E1233DFD8}" type="presOf" srcId="{F7178001-6848-48A3-BC67-C6FBB6676A98}" destId="{A0B9FD7C-9F25-4147-B025-31D8BD082BA9}" srcOrd="0" destOrd="0" presId="urn:microsoft.com/office/officeart/2008/layout/RadialCluster"/>
    <dgm:cxn modelId="{D1759F36-D728-40D9-BC25-C8D8A24A5A78}" type="presOf" srcId="{9D54CD44-595B-4CB3-8107-33A6413116EA}" destId="{780A0A62-6F7B-4B5A-BCB6-9F01D3CB8A3F}" srcOrd="0" destOrd="0" presId="urn:microsoft.com/office/officeart/2008/layout/RadialCluster"/>
    <dgm:cxn modelId="{61AF1342-E817-4C02-9420-C3D8F6177360}" type="presOf" srcId="{C1EF7D2E-36F8-42EB-BE8C-59AE9750B079}" destId="{BD11ECA1-9A67-4074-BC59-ED7BBC43644A}" srcOrd="0" destOrd="0" presId="urn:microsoft.com/office/officeart/2008/layout/RadialCluster"/>
    <dgm:cxn modelId="{3F78EA51-A8AF-4809-8D09-B8A5FB7E59F3}" srcId="{38DFE239-A20E-4281-AF47-1E0D34227C9E}" destId="{C1EF7D2E-36F8-42EB-BE8C-59AE9750B079}" srcOrd="1" destOrd="0" parTransId="{F7178001-6848-48A3-BC67-C6FBB6676A98}" sibTransId="{80DFB690-BC0E-4231-827D-8D66F82575A8}"/>
    <dgm:cxn modelId="{32B019E0-3299-4B91-A3E0-0B046BDBDEA5}" type="presOf" srcId="{38DFE239-A20E-4281-AF47-1E0D34227C9E}" destId="{F35887FA-2859-4554-8B7D-D18EEB56A61F}" srcOrd="0" destOrd="0" presId="urn:microsoft.com/office/officeart/2008/layout/RadialCluster"/>
    <dgm:cxn modelId="{10967BE6-635E-417D-B390-3E3A8C7F5A34}" srcId="{38DFE239-A20E-4281-AF47-1E0D34227C9E}" destId="{9D54CD44-595B-4CB3-8107-33A6413116EA}" srcOrd="0" destOrd="0" parTransId="{5CCD85A6-88EE-43C3-BB3C-D18B6035B315}" sibTransId="{20742CA2-B11F-4883-A054-3750323BBC80}"/>
    <dgm:cxn modelId="{1052ABEA-9D24-4048-9906-EC655DABFC1E}" type="presOf" srcId="{5CCD85A6-88EE-43C3-BB3C-D18B6035B315}" destId="{B2E87B8E-FF24-4E4A-89FC-5624626B91AF}" srcOrd="0" destOrd="0" presId="urn:microsoft.com/office/officeart/2008/layout/RadialCluster"/>
    <dgm:cxn modelId="{942A9F27-2D9C-4DCF-B3C0-5237AFE42760}" type="presParOf" srcId="{FBD9BB48-A175-416C-9AF6-99E94CA6AACA}" destId="{C2645E5C-5DEF-4B8E-A59D-D1C6ABCA3A94}" srcOrd="0" destOrd="0" presId="urn:microsoft.com/office/officeart/2008/layout/RadialCluster"/>
    <dgm:cxn modelId="{FE20E077-4DED-4CAF-834A-B4D9FA0CD0CB}" type="presParOf" srcId="{C2645E5C-5DEF-4B8E-A59D-D1C6ABCA3A94}" destId="{F35887FA-2859-4554-8B7D-D18EEB56A61F}" srcOrd="0" destOrd="0" presId="urn:microsoft.com/office/officeart/2008/layout/RadialCluster"/>
    <dgm:cxn modelId="{B7C2942D-C161-40F5-9B6D-AC57DD40D02B}" type="presParOf" srcId="{C2645E5C-5DEF-4B8E-A59D-D1C6ABCA3A94}" destId="{B2E87B8E-FF24-4E4A-89FC-5624626B91AF}" srcOrd="1" destOrd="0" presId="urn:microsoft.com/office/officeart/2008/layout/RadialCluster"/>
    <dgm:cxn modelId="{F9D87184-29E2-426B-BE28-A500704E3B33}" type="presParOf" srcId="{C2645E5C-5DEF-4B8E-A59D-D1C6ABCA3A94}" destId="{780A0A62-6F7B-4B5A-BCB6-9F01D3CB8A3F}" srcOrd="2" destOrd="0" presId="urn:microsoft.com/office/officeart/2008/layout/RadialCluster"/>
    <dgm:cxn modelId="{7D63A1C3-7CED-404C-9DEC-10DAACA7A5D7}" type="presParOf" srcId="{C2645E5C-5DEF-4B8E-A59D-D1C6ABCA3A94}" destId="{A0B9FD7C-9F25-4147-B025-31D8BD082BA9}" srcOrd="3" destOrd="0" presId="urn:microsoft.com/office/officeart/2008/layout/RadialCluster"/>
    <dgm:cxn modelId="{CB2CCEE2-4BFB-466D-865B-67CF42E503C0}" type="presParOf" srcId="{C2645E5C-5DEF-4B8E-A59D-D1C6ABCA3A94}" destId="{BD11ECA1-9A67-4074-BC59-ED7BBC43644A}" srcOrd="4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5887FA-2859-4554-8B7D-D18EEB56A61F}">
      <dsp:nvSpPr>
        <dsp:cNvPr id="0" name=""/>
        <dsp:cNvSpPr/>
      </dsp:nvSpPr>
      <dsp:spPr>
        <a:xfrm>
          <a:off x="3242627" y="1687727"/>
          <a:ext cx="1744344" cy="1425758"/>
        </a:xfrm>
        <a:prstGeom prst="roundRect">
          <a:avLst/>
        </a:prstGeom>
        <a:solidFill>
          <a:srgbClr val="FF0000"/>
        </a:solidFill>
        <a:ln w="10795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Central de </a:t>
          </a:r>
          <a:r>
            <a:rPr lang="en-US" sz="2000" kern="1200" dirty="0" err="1"/>
            <a:t>Reservas</a:t>
          </a:r>
          <a:r>
            <a:rPr lang="en-US" sz="2000" kern="1200" dirty="0"/>
            <a:t>  e Area Comercial </a:t>
          </a:r>
          <a:r>
            <a:rPr lang="en-US" sz="2000" kern="1200" dirty="0" err="1"/>
            <a:t>Franquiado</a:t>
          </a:r>
          <a:r>
            <a:rPr lang="en-US" sz="2000" kern="1200" dirty="0"/>
            <a:t> </a:t>
          </a:r>
          <a:endParaRPr lang="pt-BR" sz="2000" kern="1200" dirty="0"/>
        </a:p>
      </dsp:txBody>
      <dsp:txXfrm>
        <a:off x="3312227" y="1757327"/>
        <a:ext cx="1605144" cy="1286558"/>
      </dsp:txXfrm>
    </dsp:sp>
    <dsp:sp modelId="{B2E87B8E-FF24-4E4A-89FC-5624626B91AF}">
      <dsp:nvSpPr>
        <dsp:cNvPr id="0" name=""/>
        <dsp:cNvSpPr/>
      </dsp:nvSpPr>
      <dsp:spPr>
        <a:xfrm rot="16200000">
          <a:off x="3973067" y="1545994"/>
          <a:ext cx="28346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83464" y="0"/>
              </a:lnTo>
            </a:path>
          </a:pathLst>
        </a:custGeom>
        <a:noFill/>
        <a:ln w="381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0A0A62-6F7B-4B5A-BCB6-9F01D3CB8A3F}">
      <dsp:nvSpPr>
        <dsp:cNvPr id="0" name=""/>
        <dsp:cNvSpPr/>
      </dsp:nvSpPr>
      <dsp:spPr>
        <a:xfrm>
          <a:off x="3024583" y="449004"/>
          <a:ext cx="2180433" cy="95525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SEDE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Central de </a:t>
          </a:r>
          <a:r>
            <a:rPr lang="en-US" sz="1500" kern="1200" dirty="0" err="1"/>
            <a:t>Reservas</a:t>
          </a:r>
          <a:r>
            <a:rPr lang="en-US" sz="1500" kern="1200" dirty="0"/>
            <a:t> e SAC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Club de ferias</a:t>
          </a:r>
          <a:endParaRPr lang="pt-BR" sz="1500" kern="1200" dirty="0"/>
        </a:p>
      </dsp:txBody>
      <dsp:txXfrm>
        <a:off x="3071215" y="495636"/>
        <a:ext cx="2087169" cy="861994"/>
      </dsp:txXfrm>
    </dsp:sp>
    <dsp:sp modelId="{A0B9FD7C-9F25-4147-B025-31D8BD082BA9}">
      <dsp:nvSpPr>
        <dsp:cNvPr id="0" name=""/>
        <dsp:cNvSpPr/>
      </dsp:nvSpPr>
      <dsp:spPr>
        <a:xfrm rot="5400000">
          <a:off x="3736598" y="3491687"/>
          <a:ext cx="75640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56402" y="0"/>
              </a:lnTo>
            </a:path>
          </a:pathLst>
        </a:custGeom>
        <a:noFill/>
        <a:ln w="381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11ECA1-9A67-4074-BC59-ED7BBC43644A}">
      <dsp:nvSpPr>
        <dsp:cNvPr id="0" name=""/>
        <dsp:cNvSpPr/>
      </dsp:nvSpPr>
      <dsp:spPr>
        <a:xfrm>
          <a:off x="2663786" y="3869888"/>
          <a:ext cx="2902026" cy="857888"/>
        </a:xfrm>
        <a:prstGeom prst="roundRect">
          <a:avLst/>
        </a:prstGeom>
        <a:solidFill>
          <a:srgbClr val="FF0000"/>
        </a:solidFill>
        <a:ln w="10795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Interior de 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São Paulo</a:t>
          </a:r>
          <a:endParaRPr lang="pt-BR" sz="2100" kern="1200" dirty="0"/>
        </a:p>
      </dsp:txBody>
      <dsp:txXfrm>
        <a:off x="2705665" y="3911767"/>
        <a:ext cx="2818268" cy="7741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C5E832-BD78-46BA-8E28-5D1F5253B9B7}" type="datetimeFigureOut">
              <a:rPr lang="pt-BR" smtClean="0"/>
              <a:pPr/>
              <a:t>02/05/2017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A7EDAC-4EE2-40C8-A51A-72457AC9B8C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58284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44578-344C-4B6B-BB55-17F9E9ACE426}" type="datetimeFigureOut">
              <a:rPr lang="pt-BR" smtClean="0"/>
              <a:pPr/>
              <a:t>02/05/2017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DF503-E6D0-4DA0-9078-3141407129A0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44578-344C-4B6B-BB55-17F9E9ACE426}" type="datetimeFigureOut">
              <a:rPr lang="pt-BR" smtClean="0"/>
              <a:pPr/>
              <a:t>02/05/2017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DF503-E6D0-4DA0-9078-3141407129A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44578-344C-4B6B-BB55-17F9E9ACE426}" type="datetimeFigureOut">
              <a:rPr lang="pt-BR" smtClean="0"/>
              <a:pPr/>
              <a:t>02/05/2017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DF503-E6D0-4DA0-9078-3141407129A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44578-344C-4B6B-BB55-17F9E9ACE426}" type="datetimeFigureOut">
              <a:rPr lang="pt-BR" smtClean="0"/>
              <a:pPr/>
              <a:t>02/05/2017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DF503-E6D0-4DA0-9078-3141407129A0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44578-344C-4B6B-BB55-17F9E9ACE426}" type="datetimeFigureOut">
              <a:rPr lang="pt-BR" smtClean="0"/>
              <a:pPr/>
              <a:t>02/05/2017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DF503-E6D0-4DA0-9078-3141407129A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44578-344C-4B6B-BB55-17F9E9ACE426}" type="datetimeFigureOut">
              <a:rPr lang="pt-BR" smtClean="0"/>
              <a:pPr/>
              <a:t>02/05/2017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DF503-E6D0-4DA0-9078-3141407129A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44578-344C-4B6B-BB55-17F9E9ACE426}" type="datetimeFigureOut">
              <a:rPr lang="pt-BR" smtClean="0"/>
              <a:pPr/>
              <a:t>02/05/2017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DF503-E6D0-4DA0-9078-3141407129A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44578-344C-4B6B-BB55-17F9E9ACE426}" type="datetimeFigureOut">
              <a:rPr lang="pt-BR" smtClean="0"/>
              <a:pPr/>
              <a:t>02/05/2017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DF503-E6D0-4DA0-9078-3141407129A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44578-344C-4B6B-BB55-17F9E9ACE426}" type="datetimeFigureOut">
              <a:rPr lang="pt-BR" smtClean="0"/>
              <a:pPr/>
              <a:t>02/05/2017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DF503-E6D0-4DA0-9078-3141407129A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44578-344C-4B6B-BB55-17F9E9ACE426}" type="datetimeFigureOut">
              <a:rPr lang="pt-BR" smtClean="0"/>
              <a:pPr/>
              <a:t>02/05/2017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DF503-E6D0-4DA0-9078-3141407129A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44578-344C-4B6B-BB55-17F9E9ACE426}" type="datetimeFigureOut">
              <a:rPr lang="pt-BR" smtClean="0"/>
              <a:pPr/>
              <a:t>02/05/2017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DF503-E6D0-4DA0-9078-3141407129A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AAA44578-344C-4B6B-BB55-17F9E9ACE426}" type="datetimeFigureOut">
              <a:rPr lang="pt-BR" smtClean="0"/>
              <a:pPr/>
              <a:t>02/05/2017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B93DF503-E6D0-4DA0-9078-3141407129A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1162225" y="2348880"/>
            <a:ext cx="6819559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i="1" cap="none" spc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latin typeface="Cooper Black" pitchFamily="18" charset="0"/>
              </a:rPr>
              <a:t> FRANQUIAS </a:t>
            </a:r>
          </a:p>
          <a:p>
            <a:pPr algn="ctr"/>
            <a:endParaRPr lang="pt-BR" sz="5400" b="1" i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00"/>
              </a:solidFill>
              <a:latin typeface="Cooper Black" pitchFamily="18" charset="0"/>
            </a:endParaRPr>
          </a:p>
          <a:p>
            <a:pPr algn="ctr"/>
            <a:r>
              <a:rPr lang="pt-BR" sz="5400" b="1" i="1" cap="none" spc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latin typeface="Cooper Black" pitchFamily="18" charset="0"/>
              </a:rPr>
              <a:t>CLUBE DE FERIAS</a:t>
            </a:r>
          </a:p>
        </p:txBody>
      </p:sp>
    </p:spTree>
    <p:extLst>
      <p:ext uri="{BB962C8B-B14F-4D97-AF65-F5344CB8AC3E}">
        <p14:creationId xmlns:p14="http://schemas.microsoft.com/office/powerpoint/2010/main" val="15997006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6809" y="3255367"/>
            <a:ext cx="900438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COLONIA DE FÉRIAS DOS SINDICATOS E ASSOCIAÇÕES</a:t>
            </a:r>
          </a:p>
        </p:txBody>
      </p:sp>
      <p:sp>
        <p:nvSpPr>
          <p:cNvPr id="6" name="Retângulo 5"/>
          <p:cNvSpPr/>
          <p:nvPr/>
        </p:nvSpPr>
        <p:spPr>
          <a:xfrm>
            <a:off x="2413098" y="5127575"/>
            <a:ext cx="359906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POUSADAS E CHALES</a:t>
            </a:r>
            <a:endParaRPr lang="pt-BR" sz="2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1632621" y="1700808"/>
            <a:ext cx="569579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HOTEIS ( TODAS AS CATEGORIAS )</a:t>
            </a:r>
            <a:endParaRPr lang="pt-BR" sz="2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870603" y="332656"/>
            <a:ext cx="74027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PRODUTO OFERECIDO</a:t>
            </a:r>
            <a:endParaRPr lang="pt-BR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566158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ESTRATEGIA DE VENDAS</a:t>
            </a:r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998005" y="1674674"/>
            <a:ext cx="8188460" cy="51706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/>
              <a:t>Enviar</a:t>
            </a:r>
            <a:r>
              <a:rPr lang="en-US" sz="2400" b="1" dirty="0"/>
              <a:t> e-mails de </a:t>
            </a:r>
            <a:r>
              <a:rPr lang="en-US" sz="2400" b="1" dirty="0" err="1"/>
              <a:t>divulgação</a:t>
            </a:r>
            <a:r>
              <a:rPr lang="en-US" sz="2400" b="1" dirty="0"/>
              <a:t>  </a:t>
            </a:r>
            <a:r>
              <a:rPr lang="en-US" sz="2400" b="1" dirty="0" err="1"/>
              <a:t>para</a:t>
            </a:r>
            <a:r>
              <a:rPr lang="en-US" sz="2400" b="1" dirty="0"/>
              <a:t> </a:t>
            </a:r>
            <a:r>
              <a:rPr lang="en-US" sz="2400" b="1" dirty="0" err="1"/>
              <a:t>os</a:t>
            </a:r>
            <a:r>
              <a:rPr lang="en-US" sz="2400" b="1" dirty="0"/>
              <a:t> </a:t>
            </a:r>
            <a:r>
              <a:rPr lang="en-US" sz="2400" b="1" dirty="0" err="1"/>
              <a:t>associados</a:t>
            </a:r>
            <a:r>
              <a:rPr lang="en-US" sz="2400" b="1" dirty="0"/>
              <a:t>. </a:t>
            </a:r>
          </a:p>
          <a:p>
            <a:endParaRPr lang="en-US" sz="2400" b="1" dirty="0"/>
          </a:p>
          <a:p>
            <a:r>
              <a:rPr lang="en-US" sz="2400" b="1" dirty="0" err="1"/>
              <a:t>Anexar</a:t>
            </a:r>
            <a:r>
              <a:rPr lang="en-US" sz="2400" b="1" dirty="0"/>
              <a:t> </a:t>
            </a:r>
            <a:r>
              <a:rPr lang="en-US" sz="2400" b="1" dirty="0" err="1"/>
              <a:t>folheto</a:t>
            </a:r>
            <a:r>
              <a:rPr lang="en-US" sz="2400" b="1" dirty="0"/>
              <a:t> </a:t>
            </a:r>
            <a:r>
              <a:rPr lang="en-US" sz="2400" b="1" dirty="0" err="1"/>
              <a:t>ao</a:t>
            </a:r>
            <a:r>
              <a:rPr lang="en-US" sz="2400" b="1" dirty="0"/>
              <a:t> </a:t>
            </a:r>
            <a:r>
              <a:rPr lang="en-US" sz="2400" b="1" dirty="0" err="1"/>
              <a:t>hollerit</a:t>
            </a:r>
            <a:r>
              <a:rPr lang="en-US" sz="2400" b="1" dirty="0"/>
              <a:t> dos </a:t>
            </a:r>
            <a:r>
              <a:rPr lang="en-US" sz="2400" b="1" dirty="0" err="1"/>
              <a:t>associados</a:t>
            </a:r>
            <a:r>
              <a:rPr lang="en-US" sz="2400" b="1" dirty="0"/>
              <a:t>.</a:t>
            </a:r>
          </a:p>
          <a:p>
            <a:endParaRPr lang="en-US" sz="2400" b="1" dirty="0"/>
          </a:p>
          <a:p>
            <a:r>
              <a:rPr lang="en-US" sz="2400" b="1" dirty="0" err="1"/>
              <a:t>Visitar</a:t>
            </a:r>
            <a:r>
              <a:rPr lang="en-US" sz="2400" b="1" dirty="0"/>
              <a:t> </a:t>
            </a:r>
            <a:r>
              <a:rPr lang="en-US" sz="2400" b="1" dirty="0" err="1"/>
              <a:t>todas</a:t>
            </a:r>
            <a:r>
              <a:rPr lang="en-US" sz="2400" b="1" dirty="0"/>
              <a:t> as </a:t>
            </a:r>
            <a:r>
              <a:rPr lang="en-US" sz="2400" b="1" dirty="0" err="1"/>
              <a:t>Associações</a:t>
            </a:r>
            <a:r>
              <a:rPr lang="en-US" sz="2400" b="1" dirty="0"/>
              <a:t>, </a:t>
            </a:r>
            <a:r>
              <a:rPr lang="en-US" sz="2400" b="1" dirty="0" err="1"/>
              <a:t>Federações</a:t>
            </a:r>
            <a:r>
              <a:rPr lang="en-US" sz="2400" b="1" dirty="0"/>
              <a:t> e </a:t>
            </a:r>
            <a:r>
              <a:rPr lang="en-US" sz="2400" b="1" dirty="0" err="1"/>
              <a:t>Sindicatos</a:t>
            </a:r>
            <a:r>
              <a:rPr lang="en-US" sz="2400" b="1" dirty="0"/>
              <a:t> das </a:t>
            </a:r>
          </a:p>
          <a:p>
            <a:r>
              <a:rPr lang="en-US" sz="2400" b="1" dirty="0" err="1"/>
              <a:t>Regiões</a:t>
            </a:r>
            <a:r>
              <a:rPr lang="en-US" sz="2400" b="1" dirty="0"/>
              <a:t>.</a:t>
            </a:r>
          </a:p>
          <a:p>
            <a:endParaRPr lang="en-US" sz="2400" b="1" dirty="0"/>
          </a:p>
          <a:p>
            <a:r>
              <a:rPr lang="en-US" sz="2400" b="1" dirty="0" err="1"/>
              <a:t>Fazer</a:t>
            </a:r>
            <a:r>
              <a:rPr lang="en-US" sz="2400" b="1" dirty="0"/>
              <a:t> </a:t>
            </a:r>
            <a:r>
              <a:rPr lang="en-US" sz="2400" b="1" dirty="0" err="1"/>
              <a:t>ação</a:t>
            </a:r>
            <a:r>
              <a:rPr lang="en-US" sz="2400" b="1" dirty="0"/>
              <a:t> Café da </a:t>
            </a:r>
            <a:r>
              <a:rPr lang="en-US" sz="2400" b="1" dirty="0" err="1"/>
              <a:t>Manhã</a:t>
            </a:r>
            <a:r>
              <a:rPr lang="en-US" sz="2400" b="1" dirty="0"/>
              <a:t> com </a:t>
            </a:r>
            <a:r>
              <a:rPr lang="en-US" sz="2400" b="1" dirty="0" err="1"/>
              <a:t>os</a:t>
            </a:r>
            <a:r>
              <a:rPr lang="en-US" sz="2400" b="1" dirty="0"/>
              <a:t> </a:t>
            </a:r>
            <a:r>
              <a:rPr lang="en-US" sz="2400" b="1" dirty="0" err="1"/>
              <a:t>Presidentes</a:t>
            </a:r>
            <a:r>
              <a:rPr lang="en-US" sz="2400" b="1" dirty="0"/>
              <a:t>.</a:t>
            </a:r>
          </a:p>
          <a:p>
            <a:endParaRPr lang="en-US" sz="2400" b="1" dirty="0"/>
          </a:p>
          <a:p>
            <a:r>
              <a:rPr lang="en-US" sz="2400" b="1" dirty="0" err="1"/>
              <a:t>Divulgação</a:t>
            </a:r>
            <a:r>
              <a:rPr lang="en-US" sz="2400" b="1" dirty="0"/>
              <a:t> </a:t>
            </a:r>
            <a:r>
              <a:rPr lang="en-US" sz="2400" b="1" dirty="0" err="1"/>
              <a:t>em</a:t>
            </a:r>
            <a:r>
              <a:rPr lang="en-US" sz="2400" b="1" dirty="0"/>
              <a:t> </a:t>
            </a:r>
            <a:r>
              <a:rPr lang="en-US" sz="2400" b="1" dirty="0" err="1"/>
              <a:t>jornais</a:t>
            </a:r>
            <a:r>
              <a:rPr lang="en-US" sz="2400" b="1" dirty="0"/>
              <a:t>, mural das </a:t>
            </a:r>
            <a:r>
              <a:rPr lang="en-US" sz="2400" b="1" dirty="0" err="1"/>
              <a:t>Associações</a:t>
            </a:r>
            <a:r>
              <a:rPr lang="en-US" sz="2400" b="1" dirty="0"/>
              <a:t>, Etc…</a:t>
            </a:r>
          </a:p>
          <a:p>
            <a:endParaRPr lang="en-US" sz="2400" b="1" dirty="0"/>
          </a:p>
          <a:p>
            <a:r>
              <a:rPr lang="en-US" sz="2400" b="1" dirty="0" err="1"/>
              <a:t>Colocar</a:t>
            </a:r>
            <a:r>
              <a:rPr lang="en-US" sz="2400" b="1" dirty="0"/>
              <a:t> </a:t>
            </a:r>
            <a:r>
              <a:rPr lang="en-US" sz="2400" b="1" dirty="0" err="1"/>
              <a:t>Baners</a:t>
            </a:r>
            <a:r>
              <a:rPr lang="en-US" sz="2400" b="1" dirty="0"/>
              <a:t>  de </a:t>
            </a:r>
            <a:r>
              <a:rPr lang="en-US" sz="2400" b="1" dirty="0" err="1"/>
              <a:t>divulgação</a:t>
            </a:r>
            <a:r>
              <a:rPr lang="en-US" sz="2400" b="1" dirty="0"/>
              <a:t> da </a:t>
            </a:r>
            <a:r>
              <a:rPr lang="en-US" sz="2400" b="1" dirty="0" err="1"/>
              <a:t>marca</a:t>
            </a:r>
            <a:r>
              <a:rPr lang="en-US" sz="2400" b="1" dirty="0"/>
              <a:t> Club de ferias </a:t>
            </a:r>
          </a:p>
          <a:p>
            <a:r>
              <a:rPr lang="en-US" sz="2400" b="1" dirty="0" err="1"/>
              <a:t>nas</a:t>
            </a:r>
            <a:r>
              <a:rPr lang="en-US" sz="2400" b="1" dirty="0"/>
              <a:t> </a:t>
            </a:r>
            <a:r>
              <a:rPr lang="en-US" sz="2400" b="1" dirty="0" err="1"/>
              <a:t>Associações</a:t>
            </a:r>
            <a:r>
              <a:rPr lang="en-US" sz="2400" b="1" dirty="0"/>
              <a:t>, Etc…</a:t>
            </a:r>
          </a:p>
          <a:p>
            <a:endParaRPr lang="pt-BR" dirty="0"/>
          </a:p>
        </p:txBody>
      </p:sp>
      <p:sp>
        <p:nvSpPr>
          <p:cNvPr id="4" name="Seta para a direita 3"/>
          <p:cNvSpPr/>
          <p:nvPr/>
        </p:nvSpPr>
        <p:spPr>
          <a:xfrm>
            <a:off x="503548" y="1844824"/>
            <a:ext cx="324036" cy="216024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FF00"/>
              </a:solidFill>
            </a:endParaRPr>
          </a:p>
        </p:txBody>
      </p:sp>
      <p:sp>
        <p:nvSpPr>
          <p:cNvPr id="5" name="Seta para a direita 4"/>
          <p:cNvSpPr/>
          <p:nvPr/>
        </p:nvSpPr>
        <p:spPr>
          <a:xfrm>
            <a:off x="503548" y="2564904"/>
            <a:ext cx="324036" cy="216024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FF00"/>
              </a:solidFill>
            </a:endParaRPr>
          </a:p>
        </p:txBody>
      </p:sp>
      <p:sp>
        <p:nvSpPr>
          <p:cNvPr id="6" name="Seta para a direita 5"/>
          <p:cNvSpPr/>
          <p:nvPr/>
        </p:nvSpPr>
        <p:spPr>
          <a:xfrm>
            <a:off x="503548" y="3284984"/>
            <a:ext cx="324036" cy="216024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FF00"/>
              </a:solidFill>
            </a:endParaRPr>
          </a:p>
        </p:txBody>
      </p:sp>
      <p:sp>
        <p:nvSpPr>
          <p:cNvPr id="7" name="Seta para a direita 6"/>
          <p:cNvSpPr/>
          <p:nvPr/>
        </p:nvSpPr>
        <p:spPr>
          <a:xfrm>
            <a:off x="503548" y="4365104"/>
            <a:ext cx="324036" cy="216024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FF00"/>
              </a:solidFill>
            </a:endParaRPr>
          </a:p>
        </p:txBody>
      </p:sp>
      <p:sp>
        <p:nvSpPr>
          <p:cNvPr id="8" name="Seta para a direita 7"/>
          <p:cNvSpPr/>
          <p:nvPr/>
        </p:nvSpPr>
        <p:spPr>
          <a:xfrm>
            <a:off x="503548" y="5085184"/>
            <a:ext cx="324036" cy="216024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FF00"/>
              </a:solidFill>
            </a:endParaRPr>
          </a:p>
        </p:txBody>
      </p:sp>
      <p:sp>
        <p:nvSpPr>
          <p:cNvPr id="9" name="Seta para a direita 8"/>
          <p:cNvSpPr/>
          <p:nvPr/>
        </p:nvSpPr>
        <p:spPr>
          <a:xfrm>
            <a:off x="503548" y="5805264"/>
            <a:ext cx="324036" cy="216024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478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MATERIAL DE DIVULGAÇÃO</a:t>
            </a:r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412776"/>
            <a:ext cx="4547016" cy="4879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99766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CUSTOS PARA ADQUIRIR A MARCA</a:t>
            </a:r>
            <a:endParaRPr lang="pt-BR" dirty="0"/>
          </a:p>
        </p:txBody>
      </p:sp>
      <p:sp>
        <p:nvSpPr>
          <p:cNvPr id="4" name="Seta para a direita 3"/>
          <p:cNvSpPr/>
          <p:nvPr/>
        </p:nvSpPr>
        <p:spPr>
          <a:xfrm>
            <a:off x="323528" y="1916832"/>
            <a:ext cx="360040" cy="216024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827584" y="1628800"/>
            <a:ext cx="44726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Franquia – R$ 12.000,00</a:t>
            </a:r>
          </a:p>
        </p:txBody>
      </p:sp>
      <p:sp>
        <p:nvSpPr>
          <p:cNvPr id="6" name="Seta para a direita 5"/>
          <p:cNvSpPr/>
          <p:nvPr/>
        </p:nvSpPr>
        <p:spPr>
          <a:xfrm>
            <a:off x="323528" y="2636912"/>
            <a:ext cx="360040" cy="216024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827584" y="2420888"/>
            <a:ext cx="70214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% </a:t>
            </a:r>
            <a:r>
              <a:rPr lang="en-US" sz="3600" b="1" dirty="0" err="1"/>
              <a:t>Franquiadora</a:t>
            </a:r>
            <a:r>
              <a:rPr lang="en-US" sz="3600" b="1" dirty="0"/>
              <a:t> S/ </a:t>
            </a:r>
            <a:r>
              <a:rPr lang="en-US" sz="3600" b="1" dirty="0" err="1"/>
              <a:t>lucro</a:t>
            </a:r>
            <a:r>
              <a:rPr lang="en-US" sz="3600" b="1" dirty="0"/>
              <a:t> </a:t>
            </a:r>
            <a:r>
              <a:rPr lang="en-US" sz="3600" b="1" dirty="0" err="1"/>
              <a:t>liquido</a:t>
            </a:r>
            <a:r>
              <a:rPr lang="en-US" sz="3600" b="1" dirty="0"/>
              <a:t> – 70%</a:t>
            </a:r>
          </a:p>
        </p:txBody>
      </p:sp>
      <p:sp>
        <p:nvSpPr>
          <p:cNvPr id="8" name="Seta para a direita 7"/>
          <p:cNvSpPr/>
          <p:nvPr/>
        </p:nvSpPr>
        <p:spPr>
          <a:xfrm>
            <a:off x="323528" y="3386609"/>
            <a:ext cx="360040" cy="216024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827584" y="3140968"/>
            <a:ext cx="77332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Royalties – 30% do </a:t>
            </a:r>
            <a:r>
              <a:rPr lang="en-US" sz="3600" b="1" dirty="0" err="1"/>
              <a:t>lucro</a:t>
            </a:r>
            <a:r>
              <a:rPr lang="en-US" sz="3600" b="1" dirty="0"/>
              <a:t> </a:t>
            </a:r>
            <a:r>
              <a:rPr lang="en-US" sz="3600" b="1" dirty="0" err="1"/>
              <a:t>liquido</a:t>
            </a:r>
            <a:r>
              <a:rPr lang="en-US" sz="3600" b="1" dirty="0"/>
              <a:t> da </a:t>
            </a:r>
            <a:r>
              <a:rPr lang="en-US" sz="3600" b="1" dirty="0" err="1"/>
              <a:t>venda</a:t>
            </a:r>
            <a:endParaRPr lang="en-US" sz="3600" b="1" dirty="0"/>
          </a:p>
        </p:txBody>
      </p:sp>
      <p:sp>
        <p:nvSpPr>
          <p:cNvPr id="10" name="Seta para a direita 9"/>
          <p:cNvSpPr/>
          <p:nvPr/>
        </p:nvSpPr>
        <p:spPr>
          <a:xfrm>
            <a:off x="323528" y="4149080"/>
            <a:ext cx="360040" cy="216024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>
            <a:off x="827584" y="3934797"/>
            <a:ext cx="52790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/>
              <a:t>Folheteria</a:t>
            </a:r>
            <a:r>
              <a:rPr lang="en-US" sz="3600" b="1" dirty="0"/>
              <a:t> –  5 mil </a:t>
            </a:r>
            <a:r>
              <a:rPr lang="en-US" sz="3600" b="1" dirty="0" err="1"/>
              <a:t>cortesia</a:t>
            </a:r>
            <a:r>
              <a:rPr lang="en-US" sz="3600" b="1" dirty="0"/>
              <a:t>.  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899592" y="4726885"/>
            <a:ext cx="36535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/>
              <a:t>Baners</a:t>
            </a:r>
            <a:r>
              <a:rPr lang="en-US" sz="3600" b="1" dirty="0"/>
              <a:t> – 1 </a:t>
            </a:r>
            <a:r>
              <a:rPr lang="en-US" sz="3600" b="1" dirty="0" err="1"/>
              <a:t>cortesia</a:t>
            </a:r>
            <a:endParaRPr lang="en-US" sz="3600" b="1" dirty="0"/>
          </a:p>
        </p:txBody>
      </p:sp>
      <p:sp>
        <p:nvSpPr>
          <p:cNvPr id="13" name="Seta para a direita 12"/>
          <p:cNvSpPr/>
          <p:nvPr/>
        </p:nvSpPr>
        <p:spPr>
          <a:xfrm>
            <a:off x="323528" y="4941168"/>
            <a:ext cx="360040" cy="216024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83972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latin typeface="Cooper Black" pitchFamily="18" charset="0"/>
              </a:rPr>
              <a:t>SUMARIO </a:t>
            </a:r>
            <a:endParaRPr lang="pt-BR" sz="4800" dirty="0">
              <a:latin typeface="Cooper Black" pitchFamily="18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755576" y="1272817"/>
            <a:ext cx="684076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ESTRUTURA </a:t>
            </a:r>
          </a:p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        </a:t>
            </a:r>
          </a:p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ANALISE DE  MERCADO</a:t>
            </a:r>
          </a:p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            </a:t>
            </a:r>
          </a:p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PRODUTO OFERECIDO</a:t>
            </a:r>
          </a:p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                 </a:t>
            </a:r>
          </a:p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MAPA  CIDADES  ATENDIDAS</a:t>
            </a:r>
          </a:p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                     </a:t>
            </a:r>
          </a:p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ESTRATEGIA DE VENDAS</a:t>
            </a:r>
          </a:p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                       </a:t>
            </a:r>
          </a:p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MATERIAL  DE  DIVULGAÇÃO</a:t>
            </a:r>
          </a:p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                          </a:t>
            </a:r>
          </a:p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CUSTOS </a:t>
            </a:r>
          </a:p>
          <a:p>
            <a:pPr marL="285750" indent="-285750">
              <a:buFontTx/>
              <a:buChar char="-"/>
            </a:pPr>
            <a:endParaRPr 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6" name="Divisa 5"/>
          <p:cNvSpPr/>
          <p:nvPr/>
        </p:nvSpPr>
        <p:spPr>
          <a:xfrm>
            <a:off x="539552" y="1412776"/>
            <a:ext cx="144016" cy="180020"/>
          </a:xfrm>
          <a:prstGeom prst="chevron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7" name="Divisa 6"/>
          <p:cNvSpPr/>
          <p:nvPr/>
        </p:nvSpPr>
        <p:spPr>
          <a:xfrm>
            <a:off x="539552" y="2168860"/>
            <a:ext cx="144016" cy="180020"/>
          </a:xfrm>
          <a:prstGeom prst="chevron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8" name="Divisa 7"/>
          <p:cNvSpPr/>
          <p:nvPr/>
        </p:nvSpPr>
        <p:spPr>
          <a:xfrm>
            <a:off x="539552" y="2852936"/>
            <a:ext cx="144016" cy="180020"/>
          </a:xfrm>
          <a:prstGeom prst="chevron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9" name="Divisa 8"/>
          <p:cNvSpPr/>
          <p:nvPr/>
        </p:nvSpPr>
        <p:spPr>
          <a:xfrm>
            <a:off x="539552" y="3609020"/>
            <a:ext cx="144016" cy="180020"/>
          </a:xfrm>
          <a:prstGeom prst="chevron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0" name="Divisa 9"/>
          <p:cNvSpPr/>
          <p:nvPr/>
        </p:nvSpPr>
        <p:spPr>
          <a:xfrm>
            <a:off x="539552" y="4365104"/>
            <a:ext cx="144016" cy="180020"/>
          </a:xfrm>
          <a:prstGeom prst="chevron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1" name="Divisa 10"/>
          <p:cNvSpPr/>
          <p:nvPr/>
        </p:nvSpPr>
        <p:spPr>
          <a:xfrm>
            <a:off x="539552" y="5121188"/>
            <a:ext cx="144016" cy="180020"/>
          </a:xfrm>
          <a:prstGeom prst="chevron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2" name="Divisa 11"/>
          <p:cNvSpPr/>
          <p:nvPr/>
        </p:nvSpPr>
        <p:spPr>
          <a:xfrm>
            <a:off x="539552" y="5805264"/>
            <a:ext cx="144016" cy="180020"/>
          </a:xfrm>
          <a:prstGeom prst="chevron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5824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/>
          <a:lstStyle/>
          <a:p>
            <a:pPr algn="ctr"/>
            <a:r>
              <a:rPr lang="en-US" sz="6000" b="1" dirty="0"/>
              <a:t>ESTRUTURA</a:t>
            </a:r>
            <a:endParaRPr lang="pt-BR" sz="6000" b="1" dirty="0"/>
          </a:p>
        </p:txBody>
      </p:sp>
      <p:graphicFrame>
        <p:nvGraphicFramePr>
          <p:cNvPr id="17" name="Espaço Reservado para Conteúdo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439815811"/>
              </p:ext>
            </p:extLst>
          </p:nvPr>
        </p:nvGraphicFramePr>
        <p:xfrm>
          <a:off x="374848" y="764704"/>
          <a:ext cx="8229600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5" name="Conector reto 4"/>
          <p:cNvCxnSpPr/>
          <p:nvPr/>
        </p:nvCxnSpPr>
        <p:spPr>
          <a:xfrm>
            <a:off x="5580112" y="1988840"/>
            <a:ext cx="93610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tângulo de cantos arredondados 5"/>
          <p:cNvSpPr/>
          <p:nvPr/>
        </p:nvSpPr>
        <p:spPr>
          <a:xfrm>
            <a:off x="5940660" y="1556792"/>
            <a:ext cx="2951820" cy="864096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Responsavel</a:t>
            </a:r>
            <a:r>
              <a:rPr lang="en-US" dirty="0"/>
              <a:t>  </a:t>
            </a:r>
            <a:r>
              <a:rPr lang="en-US" dirty="0" err="1"/>
              <a:t>pela</a:t>
            </a:r>
            <a:r>
              <a:rPr lang="en-US" dirty="0"/>
              <a:t> </a:t>
            </a:r>
            <a:r>
              <a:rPr lang="en-US" dirty="0" err="1"/>
              <a:t>liberação</a:t>
            </a:r>
            <a:r>
              <a:rPr lang="en-US" dirty="0"/>
              <a:t> de Voucher e </a:t>
            </a:r>
            <a:r>
              <a:rPr lang="en-US" dirty="0" err="1"/>
              <a:t>acordos</a:t>
            </a:r>
            <a:r>
              <a:rPr lang="en-US" dirty="0"/>
              <a:t> com </a:t>
            </a:r>
            <a:r>
              <a:rPr lang="en-US" dirty="0" err="1"/>
              <a:t>fornecedores</a:t>
            </a:r>
            <a:endParaRPr lang="pt-BR" dirty="0"/>
          </a:p>
        </p:txBody>
      </p:sp>
      <p:cxnSp>
        <p:nvCxnSpPr>
          <p:cNvPr id="19" name="Conector reto 18"/>
          <p:cNvCxnSpPr/>
          <p:nvPr/>
        </p:nvCxnSpPr>
        <p:spPr>
          <a:xfrm>
            <a:off x="2555776" y="3573016"/>
            <a:ext cx="108012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tângulo de cantos arredondados 19"/>
          <p:cNvSpPr/>
          <p:nvPr/>
        </p:nvSpPr>
        <p:spPr>
          <a:xfrm>
            <a:off x="107504" y="2924944"/>
            <a:ext cx="3096344" cy="1152128"/>
          </a:xfrm>
          <a:prstGeom prst="round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Responsavel</a:t>
            </a:r>
            <a:r>
              <a:rPr lang="en-US" dirty="0"/>
              <a:t>  </a:t>
            </a:r>
            <a:r>
              <a:rPr lang="en-US" dirty="0" err="1"/>
              <a:t>pelo</a:t>
            </a:r>
            <a:r>
              <a:rPr lang="en-US" dirty="0"/>
              <a:t>  </a:t>
            </a:r>
            <a:r>
              <a:rPr lang="en-US" dirty="0" err="1"/>
              <a:t>atendimento</a:t>
            </a:r>
            <a:r>
              <a:rPr lang="en-US" dirty="0"/>
              <a:t>, </a:t>
            </a:r>
            <a:r>
              <a:rPr lang="en-US" dirty="0" err="1"/>
              <a:t>reservas</a:t>
            </a:r>
            <a:r>
              <a:rPr lang="en-US" dirty="0"/>
              <a:t> e </a:t>
            </a:r>
            <a:r>
              <a:rPr lang="en-US" dirty="0" err="1"/>
              <a:t>manutençao</a:t>
            </a:r>
            <a:r>
              <a:rPr lang="en-US" dirty="0"/>
              <a:t> </a:t>
            </a:r>
            <a:r>
              <a:rPr lang="en-US" dirty="0" err="1"/>
              <a:t>clientes</a:t>
            </a:r>
            <a:r>
              <a:rPr lang="en-US" dirty="0"/>
              <a:t>  </a:t>
            </a:r>
            <a:r>
              <a:rPr lang="en-US" dirty="0" err="1"/>
              <a:t>região</a:t>
            </a:r>
            <a:r>
              <a:rPr lang="en-US" dirty="0"/>
              <a:t> </a:t>
            </a:r>
            <a:r>
              <a:rPr lang="en-US" dirty="0" err="1"/>
              <a:t>adquirida</a:t>
            </a:r>
            <a:endParaRPr lang="pt-BR" dirty="0"/>
          </a:p>
        </p:txBody>
      </p:sp>
      <p:sp>
        <p:nvSpPr>
          <p:cNvPr id="9" name="Retângulo de cantos arredondados 8"/>
          <p:cNvSpPr/>
          <p:nvPr/>
        </p:nvSpPr>
        <p:spPr>
          <a:xfrm>
            <a:off x="5724128" y="6011736"/>
            <a:ext cx="1149389" cy="667176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chemeClr val="bg1"/>
                </a:solidFill>
              </a:rPr>
              <a:t>REGIÃO 17</a:t>
            </a:r>
          </a:p>
          <a:p>
            <a:pPr algn="ctr"/>
            <a:r>
              <a:rPr lang="en-US" sz="1000" b="1" dirty="0">
                <a:solidFill>
                  <a:schemeClr val="bg1"/>
                </a:solidFill>
              </a:rPr>
              <a:t> 118 CIDADES</a:t>
            </a:r>
            <a:endParaRPr lang="pt-BR" sz="1000" b="1" dirty="0">
              <a:solidFill>
                <a:schemeClr val="bg1"/>
              </a:solidFill>
            </a:endParaRPr>
          </a:p>
        </p:txBody>
      </p:sp>
      <p:sp>
        <p:nvSpPr>
          <p:cNvPr id="10" name="Retângulo de cantos arredondados 9"/>
          <p:cNvSpPr/>
          <p:nvPr/>
        </p:nvSpPr>
        <p:spPr>
          <a:xfrm>
            <a:off x="1227880" y="6021287"/>
            <a:ext cx="1183880" cy="65913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chemeClr val="bg1"/>
                </a:solidFill>
              </a:rPr>
              <a:t>REGIÃO 13</a:t>
            </a:r>
          </a:p>
          <a:p>
            <a:pPr algn="ctr"/>
            <a:r>
              <a:rPr lang="en-US" sz="1000" b="1" dirty="0">
                <a:solidFill>
                  <a:schemeClr val="bg1"/>
                </a:solidFill>
              </a:rPr>
              <a:t>22 CIDADES</a:t>
            </a:r>
            <a:endParaRPr lang="pt-BR" sz="1000" b="1" dirty="0">
              <a:solidFill>
                <a:schemeClr val="bg1"/>
              </a:solidFill>
            </a:endParaRPr>
          </a:p>
        </p:txBody>
      </p:sp>
      <p:sp>
        <p:nvSpPr>
          <p:cNvPr id="11" name="Retângulo de cantos arredondados 10"/>
          <p:cNvSpPr/>
          <p:nvPr/>
        </p:nvSpPr>
        <p:spPr>
          <a:xfrm>
            <a:off x="6876256" y="6013474"/>
            <a:ext cx="1134997" cy="667176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chemeClr val="bg1"/>
                </a:solidFill>
              </a:rPr>
              <a:t>REGIÃO 18</a:t>
            </a:r>
          </a:p>
          <a:p>
            <a:pPr algn="ctr"/>
            <a:r>
              <a:rPr lang="en-US" sz="1000" b="1" dirty="0">
                <a:solidFill>
                  <a:schemeClr val="bg1"/>
                </a:solidFill>
              </a:rPr>
              <a:t>107 CIDADES</a:t>
            </a:r>
            <a:endParaRPr lang="pt-BR" sz="1000" b="1" dirty="0">
              <a:solidFill>
                <a:schemeClr val="bg1"/>
              </a:solidFill>
            </a:endParaRPr>
          </a:p>
        </p:txBody>
      </p:sp>
      <p:sp>
        <p:nvSpPr>
          <p:cNvPr id="12" name="Retângulo de cantos arredondados 11"/>
          <p:cNvSpPr/>
          <p:nvPr/>
        </p:nvSpPr>
        <p:spPr>
          <a:xfrm>
            <a:off x="2426013" y="6013474"/>
            <a:ext cx="1209883" cy="667176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chemeClr val="bg1"/>
                </a:solidFill>
              </a:rPr>
              <a:t>REGIÃO 14</a:t>
            </a:r>
          </a:p>
          <a:p>
            <a:pPr algn="ctr"/>
            <a:r>
              <a:rPr lang="en-US" sz="1000" b="1" dirty="0">
                <a:solidFill>
                  <a:schemeClr val="bg1"/>
                </a:solidFill>
              </a:rPr>
              <a:t> 100 CIDADES</a:t>
            </a:r>
            <a:endParaRPr lang="pt-BR" sz="1000" b="1" dirty="0">
              <a:solidFill>
                <a:schemeClr val="bg1"/>
              </a:solidFill>
            </a:endParaRPr>
          </a:p>
        </p:txBody>
      </p:sp>
      <p:sp>
        <p:nvSpPr>
          <p:cNvPr id="13" name="Retângulo de cantos arredondados 12"/>
          <p:cNvSpPr/>
          <p:nvPr/>
        </p:nvSpPr>
        <p:spPr>
          <a:xfrm>
            <a:off x="8028384" y="6021288"/>
            <a:ext cx="1080120" cy="648072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chemeClr val="bg1"/>
                </a:solidFill>
              </a:rPr>
              <a:t>REGIÃO 19</a:t>
            </a:r>
          </a:p>
          <a:p>
            <a:pPr algn="ctr"/>
            <a:r>
              <a:rPr lang="en-US" sz="1000" b="1" dirty="0">
                <a:solidFill>
                  <a:schemeClr val="bg1"/>
                </a:solidFill>
              </a:rPr>
              <a:t>  73 CIDADES</a:t>
            </a:r>
            <a:endParaRPr lang="pt-BR" sz="1000" b="1" dirty="0">
              <a:solidFill>
                <a:schemeClr val="bg1"/>
              </a:solidFill>
            </a:endParaRPr>
          </a:p>
        </p:txBody>
      </p:sp>
      <p:sp>
        <p:nvSpPr>
          <p:cNvPr id="14" name="Retângulo de cantos arredondados 13"/>
          <p:cNvSpPr/>
          <p:nvPr/>
        </p:nvSpPr>
        <p:spPr>
          <a:xfrm>
            <a:off x="3635896" y="6021288"/>
            <a:ext cx="1088895" cy="66717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chemeClr val="bg1"/>
                </a:solidFill>
              </a:rPr>
              <a:t>REGIÃO 15</a:t>
            </a:r>
          </a:p>
          <a:p>
            <a:pPr algn="ctr"/>
            <a:r>
              <a:rPr lang="en-US" sz="1000" b="1" dirty="0">
                <a:solidFill>
                  <a:schemeClr val="bg1"/>
                </a:solidFill>
              </a:rPr>
              <a:t> 49 CIDADES</a:t>
            </a:r>
            <a:endParaRPr lang="pt-BR" sz="1000" b="1" dirty="0">
              <a:solidFill>
                <a:schemeClr val="bg1"/>
              </a:solidFill>
            </a:endParaRPr>
          </a:p>
        </p:txBody>
      </p:sp>
      <p:sp>
        <p:nvSpPr>
          <p:cNvPr id="15" name="Retângulo de cantos arredondados 14"/>
          <p:cNvSpPr/>
          <p:nvPr/>
        </p:nvSpPr>
        <p:spPr>
          <a:xfrm>
            <a:off x="4716016" y="6013474"/>
            <a:ext cx="1028401" cy="66717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chemeClr val="bg1"/>
                </a:solidFill>
              </a:rPr>
              <a:t>REGIÃO 16</a:t>
            </a:r>
          </a:p>
          <a:p>
            <a:pPr algn="ctr"/>
            <a:r>
              <a:rPr lang="en-US" sz="1000" b="1" dirty="0">
                <a:solidFill>
                  <a:schemeClr val="bg1"/>
                </a:solidFill>
              </a:rPr>
              <a:t>74 CIDADES</a:t>
            </a:r>
            <a:endParaRPr lang="pt-BR" sz="1000" b="1" dirty="0">
              <a:solidFill>
                <a:schemeClr val="bg1"/>
              </a:solidFill>
            </a:endParaRPr>
          </a:p>
        </p:txBody>
      </p:sp>
      <p:cxnSp>
        <p:nvCxnSpPr>
          <p:cNvPr id="18" name="Conector reto 17"/>
          <p:cNvCxnSpPr/>
          <p:nvPr/>
        </p:nvCxnSpPr>
        <p:spPr>
          <a:xfrm>
            <a:off x="323528" y="5733256"/>
            <a:ext cx="856895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to 6"/>
          <p:cNvCxnSpPr/>
          <p:nvPr/>
        </p:nvCxnSpPr>
        <p:spPr>
          <a:xfrm>
            <a:off x="4499992" y="5517232"/>
            <a:ext cx="0" cy="21602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to 22"/>
          <p:cNvCxnSpPr/>
          <p:nvPr/>
        </p:nvCxnSpPr>
        <p:spPr>
          <a:xfrm>
            <a:off x="323528" y="5733256"/>
            <a:ext cx="0" cy="43204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tângulo de cantos arredondados 7"/>
          <p:cNvSpPr/>
          <p:nvPr/>
        </p:nvSpPr>
        <p:spPr>
          <a:xfrm>
            <a:off x="107504" y="6021287"/>
            <a:ext cx="1088895" cy="659132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chemeClr val="bg1"/>
                </a:solidFill>
              </a:rPr>
              <a:t>REGIAO 12</a:t>
            </a:r>
          </a:p>
          <a:p>
            <a:pPr algn="ctr"/>
            <a:r>
              <a:rPr lang="en-US" sz="1000" b="1" dirty="0">
                <a:solidFill>
                  <a:schemeClr val="bg1"/>
                </a:solidFill>
              </a:rPr>
              <a:t>38 CIDADES</a:t>
            </a:r>
            <a:endParaRPr lang="pt-BR" sz="1000" b="1" dirty="0">
              <a:solidFill>
                <a:schemeClr val="bg1"/>
              </a:solidFill>
            </a:endParaRPr>
          </a:p>
        </p:txBody>
      </p:sp>
      <p:cxnSp>
        <p:nvCxnSpPr>
          <p:cNvPr id="25" name="Conector reto 24"/>
          <p:cNvCxnSpPr/>
          <p:nvPr/>
        </p:nvCxnSpPr>
        <p:spPr>
          <a:xfrm>
            <a:off x="8892480" y="5733256"/>
            <a:ext cx="0" cy="28803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51909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de cantos arredondados 3"/>
          <p:cNvSpPr/>
          <p:nvPr/>
        </p:nvSpPr>
        <p:spPr>
          <a:xfrm>
            <a:off x="2843808" y="44624"/>
            <a:ext cx="3312368" cy="87129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bg1"/>
              </a:solidFill>
            </a:endParaRPr>
          </a:p>
          <a:p>
            <a:pPr algn="ctr"/>
            <a:endParaRPr lang="en-US" sz="1200" b="1" dirty="0">
              <a:solidFill>
                <a:schemeClr val="bg1"/>
              </a:solidFill>
            </a:endParaRPr>
          </a:p>
          <a:p>
            <a:pPr algn="ctr"/>
            <a:r>
              <a:rPr lang="en-US" sz="1400" b="1" dirty="0">
                <a:solidFill>
                  <a:schemeClr val="bg1"/>
                </a:solidFill>
              </a:rPr>
              <a:t>CIDADES</a:t>
            </a:r>
          </a:p>
          <a:p>
            <a:pPr algn="ctr"/>
            <a:r>
              <a:rPr lang="en-US" sz="1400" b="1" dirty="0">
                <a:solidFill>
                  <a:schemeClr val="bg1"/>
                </a:solidFill>
              </a:rPr>
              <a:t>JUNDIAI E REGIAO</a:t>
            </a:r>
          </a:p>
          <a:p>
            <a:pPr algn="ctr"/>
            <a:r>
              <a:rPr lang="en-US" sz="1200" b="1" dirty="0">
                <a:solidFill>
                  <a:schemeClr val="bg1"/>
                </a:solidFill>
              </a:rPr>
              <a:t> </a:t>
            </a:r>
          </a:p>
          <a:p>
            <a:pPr algn="ctr"/>
            <a:endParaRPr lang="pt-BR" sz="1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36" y="1118940"/>
            <a:ext cx="8908460" cy="5567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Seta para a esquerda e para a direita 9"/>
          <p:cNvSpPr/>
          <p:nvPr/>
        </p:nvSpPr>
        <p:spPr>
          <a:xfrm rot="3313198">
            <a:off x="4950578" y="2970330"/>
            <a:ext cx="2217813" cy="103677"/>
          </a:xfrm>
          <a:prstGeom prst="leftRigh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42515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-234280"/>
            <a:ext cx="7924800" cy="1143000"/>
          </a:xfrm>
        </p:spPr>
        <p:txBody>
          <a:bodyPr/>
          <a:lstStyle/>
          <a:p>
            <a:pPr algn="ctr"/>
            <a:r>
              <a:rPr lang="pt-BR" b="1" dirty="0"/>
              <a:t>Todo estado do Espirito santo </a:t>
            </a:r>
            <a:br>
              <a:rPr lang="pt-BR" b="1" dirty="0"/>
            </a:br>
            <a:r>
              <a:rPr lang="pt-BR" b="1" dirty="0"/>
              <a:t>entidades</a:t>
            </a:r>
          </a:p>
        </p:txBody>
      </p:sp>
      <p:pic>
        <p:nvPicPr>
          <p:cNvPr id="1026" name="Picture 2" descr="http://www.delfinadearaujo.com/on/on16/imagens/mapaes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060" y="908721"/>
            <a:ext cx="8032395" cy="5904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9264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-243408"/>
            <a:ext cx="7924800" cy="1143000"/>
          </a:xfrm>
        </p:spPr>
        <p:txBody>
          <a:bodyPr/>
          <a:lstStyle/>
          <a:p>
            <a:pPr algn="ctr"/>
            <a:r>
              <a:rPr lang="pt-BR" b="1" dirty="0" err="1"/>
              <a:t>tECNOLOGIA</a:t>
            </a:r>
            <a:endParaRPr lang="pt-BR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980729"/>
            <a:ext cx="8928991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60320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00355"/>
            <a:ext cx="8928992" cy="5580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tângulo 3"/>
          <p:cNvSpPr/>
          <p:nvPr/>
        </p:nvSpPr>
        <p:spPr>
          <a:xfrm>
            <a:off x="1658380" y="44624"/>
            <a:ext cx="58272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cap="none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Acesso Franqueado</a:t>
            </a:r>
          </a:p>
        </p:txBody>
      </p:sp>
    </p:spTree>
    <p:extLst>
      <p:ext uri="{BB962C8B-B14F-4D97-AF65-F5344CB8AC3E}">
        <p14:creationId xmlns:p14="http://schemas.microsoft.com/office/powerpoint/2010/main" val="10077116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41962"/>
            <a:ext cx="8888625" cy="5555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tângulo 3"/>
          <p:cNvSpPr/>
          <p:nvPr/>
        </p:nvSpPr>
        <p:spPr>
          <a:xfrm>
            <a:off x="864899" y="44624"/>
            <a:ext cx="74142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Consulta e reservas online</a:t>
            </a:r>
          </a:p>
        </p:txBody>
      </p:sp>
    </p:spTree>
    <p:extLst>
      <p:ext uri="{BB962C8B-B14F-4D97-AF65-F5344CB8AC3E}">
        <p14:creationId xmlns:p14="http://schemas.microsoft.com/office/powerpoint/2010/main" val="34083640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01416" y="188640"/>
            <a:ext cx="3898776" cy="566936"/>
          </a:xfrm>
        </p:spPr>
        <p:txBody>
          <a:bodyPr/>
          <a:lstStyle/>
          <a:p>
            <a:pPr algn="ctr"/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ANALISE DE MERCADO</a:t>
            </a:r>
            <a:endParaRPr lang="pt-BR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544947413"/>
              </p:ext>
            </p:extLst>
          </p:nvPr>
        </p:nvGraphicFramePr>
        <p:xfrm>
          <a:off x="179512" y="764704"/>
          <a:ext cx="8784976" cy="5805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71585539"/>
      </p:ext>
    </p:extLst>
  </p:cSld>
  <p:clrMapOvr>
    <a:masterClrMapping/>
  </p:clrMapOvr>
</p:sld>
</file>

<file path=ppt/theme/theme1.xml><?xml version="1.0" encoding="utf-8"?>
<a:theme xmlns:a="http://schemas.openxmlformats.org/drawingml/2006/main" name="Horizonte">
  <a:themeElements>
    <a:clrScheme name="Horizonte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te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te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1297</TotalTime>
  <Words>245</Words>
  <Application>Microsoft Office PowerPoint</Application>
  <PresentationFormat>Apresentação na tela (4:3)</PresentationFormat>
  <Paragraphs>77</Paragraphs>
  <Slides>13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9" baseType="lpstr">
      <vt:lpstr>Arial</vt:lpstr>
      <vt:lpstr>Arial Narrow</vt:lpstr>
      <vt:lpstr>Arial Rounded MT Bold</vt:lpstr>
      <vt:lpstr>Calibri</vt:lpstr>
      <vt:lpstr>Cooper Black</vt:lpstr>
      <vt:lpstr>Horizonte</vt:lpstr>
      <vt:lpstr>Apresentação do PowerPoint</vt:lpstr>
      <vt:lpstr>SUMARIO </vt:lpstr>
      <vt:lpstr>ESTRUTURA</vt:lpstr>
      <vt:lpstr>Apresentação do PowerPoint</vt:lpstr>
      <vt:lpstr>Todo estado do Espirito santo  entidades</vt:lpstr>
      <vt:lpstr>tECNOLOGIA</vt:lpstr>
      <vt:lpstr>Apresentação do PowerPoint</vt:lpstr>
      <vt:lpstr>Apresentação do PowerPoint</vt:lpstr>
      <vt:lpstr>ANALISE DE MERCADO</vt:lpstr>
      <vt:lpstr>Apresentação do PowerPoint</vt:lpstr>
      <vt:lpstr>ESTRATEGIA DE VENDAS</vt:lpstr>
      <vt:lpstr>MATERIAL DE DIVULGAÇÃO</vt:lpstr>
      <vt:lpstr>CUSTOS PARA ADQUIRIR A MARCA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MICRO</dc:creator>
  <cp:lastModifiedBy>Cassio de Jesus Cardoso</cp:lastModifiedBy>
  <cp:revision>140</cp:revision>
  <dcterms:created xsi:type="dcterms:W3CDTF">2014-02-26T14:52:07Z</dcterms:created>
  <dcterms:modified xsi:type="dcterms:W3CDTF">2017-05-02T20:11:47Z</dcterms:modified>
</cp:coreProperties>
</file>